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35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65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9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7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10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39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38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34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8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24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76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7CAFF-4993-4D77-AC01-3BA4A529EF23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4D4E4-E7F4-4170-A7D4-BCB08E4CE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3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テキスト ボックス 58"/>
          <p:cNvSpPr txBox="1"/>
          <p:nvPr/>
        </p:nvSpPr>
        <p:spPr>
          <a:xfrm>
            <a:off x="-1417" y="-1264"/>
            <a:ext cx="99060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雇用</a:t>
            </a:r>
            <a:r>
              <a:rPr lang="ja-JP" altLang="en-US" dirty="0"/>
              <a:t>調整</a:t>
            </a:r>
            <a:r>
              <a:rPr lang="ja-JP" altLang="en-US" dirty="0" smtClean="0"/>
              <a:t>助成金等・</a:t>
            </a:r>
            <a:r>
              <a:rPr lang="ja-JP" altLang="en-US" dirty="0"/>
              <a:t>休業支援</a:t>
            </a:r>
            <a:r>
              <a:rPr lang="ja-JP" altLang="en-US" dirty="0" smtClean="0"/>
              <a:t>金等の助成内容</a:t>
            </a:r>
            <a:endParaRPr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2848192" y="8106812"/>
            <a:ext cx="620211" cy="25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260"/>
              </a:lnSpc>
              <a:spcBef>
                <a:spcPts val="315"/>
              </a:spcBef>
              <a:defRPr/>
            </a:pPr>
            <a:r>
              <a:rPr lang="ja-JP" altLang="en-US" sz="1155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lang="en-US" altLang="ja-JP" sz="1155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14525" y="500045"/>
            <a:ext cx="1818658" cy="3475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雇用調整</a:t>
            </a:r>
            <a:r>
              <a:rPr lang="ja-JP" altLang="en-US" sz="1400" b="1" dirty="0" smtClean="0"/>
              <a:t>助成金等</a:t>
            </a:r>
            <a:endParaRPr lang="ja-JP" altLang="en-US" sz="1400" b="1" dirty="0"/>
          </a:p>
        </p:txBody>
      </p:sp>
      <p:sp>
        <p:nvSpPr>
          <p:cNvPr id="43" name="角丸四角形 42"/>
          <p:cNvSpPr/>
          <p:nvPr/>
        </p:nvSpPr>
        <p:spPr>
          <a:xfrm>
            <a:off x="5080628" y="500045"/>
            <a:ext cx="1830546" cy="3475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休業支援</a:t>
            </a:r>
            <a:r>
              <a:rPr lang="ja-JP" altLang="en-US" sz="1400" b="1" dirty="0" smtClean="0"/>
              <a:t>金等</a:t>
            </a:r>
            <a:endParaRPr lang="ja-JP" altLang="en-US" sz="14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-1417" y="4310378"/>
            <a:ext cx="53049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300"/>
              </a:spcBef>
            </a:pPr>
            <a:r>
              <a:rPr kumimoji="1" lang="ja-JP" altLang="en-US" sz="900" dirty="0" smtClean="0">
                <a:latin typeface="+mn-ea"/>
              </a:rPr>
              <a:t>（</a:t>
            </a:r>
            <a:r>
              <a:rPr kumimoji="1" lang="en-US" altLang="ja-JP" sz="900" dirty="0" smtClean="0">
                <a:latin typeface="+mn-ea"/>
              </a:rPr>
              <a:t>※</a:t>
            </a:r>
            <a:r>
              <a:rPr kumimoji="1" lang="ja-JP" altLang="en-US" sz="900" dirty="0" smtClean="0">
                <a:latin typeface="+mn-ea"/>
              </a:rPr>
              <a:t>１）緊急事態措置を実施すべき区域、まん延防止等重点措置を実施すべき区域（以下「重点措置区域」という）において、知事による、新型インフルエンザ等対策特別措置法第</a:t>
            </a:r>
            <a:r>
              <a:rPr kumimoji="1" lang="en-US" altLang="ja-JP" sz="900" dirty="0" smtClean="0">
                <a:latin typeface="+mn-ea"/>
              </a:rPr>
              <a:t>18</a:t>
            </a:r>
            <a:r>
              <a:rPr kumimoji="1" lang="ja-JP" altLang="en-US" sz="900" dirty="0" smtClean="0">
                <a:latin typeface="+mn-ea"/>
              </a:rPr>
              <a:t>条に規定する基本的</a:t>
            </a:r>
            <a:r>
              <a:rPr lang="ja-JP" altLang="en-US" sz="900" dirty="0" smtClean="0">
                <a:latin typeface="+mn-ea"/>
              </a:rPr>
              <a:t>対処方針に沿った</a:t>
            </a:r>
            <a:r>
              <a:rPr kumimoji="1" lang="ja-JP" altLang="en-US" sz="900" dirty="0" smtClean="0">
                <a:latin typeface="+mn-ea"/>
              </a:rPr>
              <a:t>要請を受けて同法施行令第</a:t>
            </a:r>
            <a:r>
              <a:rPr kumimoji="1" lang="en-US" altLang="ja-JP" sz="900" dirty="0" smtClean="0">
                <a:latin typeface="+mn-ea"/>
              </a:rPr>
              <a:t>11</a:t>
            </a:r>
            <a:r>
              <a:rPr kumimoji="1" lang="ja-JP" altLang="en-US" sz="900" dirty="0" smtClean="0">
                <a:latin typeface="+mn-ea"/>
              </a:rPr>
              <a:t>条に定める施設における営業時間の短縮等に協力する事業主（～４月末は大企業のみ。）</a:t>
            </a:r>
            <a:endParaRPr kumimoji="1" lang="en-US" altLang="ja-JP" sz="900" dirty="0" smtClean="0">
              <a:latin typeface="+mn-ea"/>
            </a:endParaRPr>
          </a:p>
          <a:p>
            <a:pPr marL="628650" indent="-628650"/>
            <a:r>
              <a:rPr lang="ja-JP" altLang="en-US" sz="900" dirty="0" smtClean="0">
                <a:latin typeface="+mn-ea"/>
              </a:rPr>
              <a:t>　　　　</a:t>
            </a:r>
            <a:r>
              <a:rPr lang="en-US" altLang="ja-JP" sz="900" dirty="0" smtClean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重点措置区域については、知事が定める区域・業態に係る事業主が対象</a:t>
            </a:r>
            <a:r>
              <a:rPr lang="ja-JP" altLang="en-US" sz="900" dirty="0" smtClean="0">
                <a:latin typeface="+mn-ea"/>
              </a:rPr>
              <a:t>。</a:t>
            </a:r>
            <a:r>
              <a:rPr kumimoji="1" lang="ja-JP" altLang="en-US" sz="900" dirty="0" smtClean="0">
                <a:latin typeface="+mn-ea"/>
              </a:rPr>
              <a:t>　　　　　　 </a:t>
            </a:r>
            <a:endParaRPr kumimoji="1" lang="en-US" altLang="ja-JP" sz="900" dirty="0" smtClean="0">
              <a:latin typeface="+mn-ea"/>
            </a:endParaRPr>
          </a:p>
          <a:p>
            <a:pPr marL="628650" indent="-628650"/>
            <a:r>
              <a:rPr kumimoji="1" lang="ja-JP" altLang="en-US" sz="900" dirty="0" smtClean="0">
                <a:latin typeface="+mn-ea"/>
              </a:rPr>
              <a:t>　　　　</a:t>
            </a:r>
            <a:r>
              <a:rPr kumimoji="1" lang="en-US" altLang="ja-JP" sz="900" dirty="0" smtClean="0">
                <a:latin typeface="+mn-ea"/>
              </a:rPr>
              <a:t>※</a:t>
            </a:r>
            <a:r>
              <a:rPr kumimoji="1" lang="ja-JP" altLang="en-US" sz="900" dirty="0" smtClean="0">
                <a:latin typeface="+mn-ea"/>
              </a:rPr>
              <a:t>各区域における</a:t>
            </a:r>
            <a:r>
              <a:rPr lang="ja-JP" altLang="ja-JP" sz="900" dirty="0"/>
              <a:t>緊急</a:t>
            </a:r>
            <a:r>
              <a:rPr lang="ja-JP" altLang="ja-JP" sz="900" dirty="0" smtClean="0"/>
              <a:t>事態</a:t>
            </a:r>
            <a:r>
              <a:rPr lang="ja-JP" altLang="en-US" sz="900" dirty="0" smtClean="0"/>
              <a:t>措置又</a:t>
            </a:r>
            <a:r>
              <a:rPr lang="ja-JP" altLang="en-US" sz="900" dirty="0"/>
              <a:t>は</a:t>
            </a:r>
            <a:r>
              <a:rPr lang="ja-JP" altLang="ja-JP" sz="900" dirty="0"/>
              <a:t>まん延防止</a:t>
            </a:r>
            <a:r>
              <a:rPr lang="ja-JP" altLang="en-US" sz="900" dirty="0"/>
              <a:t>等重点措置終了</a:t>
            </a:r>
            <a:r>
              <a:rPr lang="ja-JP" altLang="ja-JP" sz="900" dirty="0"/>
              <a:t>月の翌月は、当該</a:t>
            </a:r>
            <a:r>
              <a:rPr lang="ja-JP" altLang="ja-JP" sz="900" dirty="0" smtClean="0"/>
              <a:t>翌月に存在する</a:t>
            </a:r>
            <a:endParaRPr lang="en-US" altLang="ja-JP" sz="900" dirty="0" smtClean="0"/>
          </a:p>
          <a:p>
            <a:pPr marL="628650" indent="-628650"/>
            <a:r>
              <a:rPr lang="ja-JP" altLang="en-US" sz="900" dirty="0" smtClean="0"/>
              <a:t>　　　　　　</a:t>
            </a:r>
            <a:r>
              <a:rPr lang="ja-JP" altLang="ja-JP" sz="900" dirty="0" smtClean="0"/>
              <a:t>地域</a:t>
            </a:r>
            <a:r>
              <a:rPr lang="ja-JP" altLang="ja-JP" sz="900" dirty="0"/>
              <a:t>特例が適用され、翌々月は原則</a:t>
            </a:r>
            <a:r>
              <a:rPr lang="ja-JP" altLang="en-US" sz="900" dirty="0"/>
              <a:t>的な</a:t>
            </a:r>
            <a:r>
              <a:rPr lang="ja-JP" altLang="ja-JP" sz="900" dirty="0"/>
              <a:t>措置が適用される。 </a:t>
            </a:r>
            <a:endParaRPr lang="en-US" altLang="ja-JP" sz="900" dirty="0" smtClean="0"/>
          </a:p>
          <a:p>
            <a:pPr marL="628650" indent="-628650"/>
            <a:r>
              <a:rPr lang="ja-JP" altLang="en-US" sz="900" dirty="0" smtClean="0">
                <a:latin typeface="+mn-ea"/>
              </a:rPr>
              <a:t>　　　 　</a:t>
            </a:r>
            <a:r>
              <a:rPr kumimoji="1" lang="ja-JP" altLang="en-US" sz="900" dirty="0" smtClean="0">
                <a:latin typeface="+mn-ea"/>
              </a:rPr>
              <a:t>　　　　　　</a:t>
            </a:r>
            <a:endParaRPr kumimoji="1" lang="en-US" altLang="ja-JP" sz="900" dirty="0" smtClean="0">
              <a:latin typeface="+mn-ea"/>
            </a:endParaRPr>
          </a:p>
          <a:p>
            <a:pPr marL="361950" indent="-361950"/>
            <a:r>
              <a:rPr kumimoji="1" lang="ja-JP" altLang="en-US" sz="900" dirty="0" smtClean="0">
                <a:latin typeface="+mn-ea"/>
              </a:rPr>
              <a:t>（</a:t>
            </a:r>
            <a:r>
              <a:rPr kumimoji="1" lang="en-US" altLang="ja-JP" sz="900" dirty="0" smtClean="0">
                <a:latin typeface="+mn-ea"/>
              </a:rPr>
              <a:t>※</a:t>
            </a:r>
            <a:r>
              <a:rPr kumimoji="1" lang="ja-JP" altLang="en-US" sz="900" dirty="0" smtClean="0">
                <a:latin typeface="+mn-ea"/>
              </a:rPr>
              <a:t>２）生産指標が最近３か月の月平均で前年又は前々年同期比</a:t>
            </a:r>
            <a:r>
              <a:rPr kumimoji="1" lang="en-US" altLang="ja-JP" sz="900" dirty="0" smtClean="0">
                <a:latin typeface="+mn-ea"/>
              </a:rPr>
              <a:t>30</a:t>
            </a:r>
            <a:r>
              <a:rPr kumimoji="1" lang="ja-JP" altLang="en-US" sz="900" dirty="0" smtClean="0">
                <a:latin typeface="+mn-ea"/>
              </a:rPr>
              <a:t>％以上減少の全国の事業主</a:t>
            </a:r>
            <a:endParaRPr kumimoji="1" lang="en-US" altLang="ja-JP" sz="900" dirty="0" smtClean="0">
              <a:latin typeface="+mn-ea"/>
            </a:endParaRPr>
          </a:p>
          <a:p>
            <a:pPr marL="361950" indent="-361950"/>
            <a:r>
              <a:rPr kumimoji="1" lang="ja-JP" altLang="en-US" sz="900" dirty="0" smtClean="0">
                <a:latin typeface="+mn-ea"/>
              </a:rPr>
              <a:t>（</a:t>
            </a:r>
            <a:r>
              <a:rPr kumimoji="1" lang="en-US" altLang="ja-JP" sz="900" dirty="0" smtClean="0">
                <a:latin typeface="+mn-ea"/>
              </a:rPr>
              <a:t>※</a:t>
            </a:r>
            <a:r>
              <a:rPr kumimoji="1" lang="ja-JP" altLang="en-US" sz="900" dirty="0" smtClean="0">
                <a:latin typeface="+mn-ea"/>
              </a:rPr>
              <a:t>３）原則的な措置では、令和２年１月２４日以降の解雇等の有無で適用する助成率を判断</a:t>
            </a:r>
            <a:endParaRPr kumimoji="1" lang="en-US" altLang="ja-JP" sz="900" dirty="0" smtClean="0">
              <a:latin typeface="+mn-ea"/>
            </a:endParaRPr>
          </a:p>
          <a:p>
            <a:pPr marL="361950" indent="-361950"/>
            <a:r>
              <a:rPr kumimoji="1" lang="ja-JP" altLang="en-US" sz="900" dirty="0" smtClean="0">
                <a:latin typeface="+mn-ea"/>
              </a:rPr>
              <a:t>　　　　地域・業況特例では、令和３年１月８日</a:t>
            </a:r>
            <a:r>
              <a:rPr lang="ja-JP" altLang="en-US" sz="900" dirty="0">
                <a:latin typeface="+mn-ea"/>
              </a:rPr>
              <a:t>以降の解雇等の有無で適用する助成率を</a:t>
            </a:r>
            <a:r>
              <a:rPr lang="ja-JP" altLang="en-US" sz="900" dirty="0" smtClean="0">
                <a:latin typeface="+mn-ea"/>
              </a:rPr>
              <a:t>判断</a:t>
            </a:r>
            <a:endParaRPr lang="en-US" altLang="ja-JP" sz="900" dirty="0" smtClean="0">
              <a:latin typeface="+mn-ea"/>
            </a:endParaRPr>
          </a:p>
          <a:p>
            <a:pPr marL="534988" indent="-534988"/>
            <a:endParaRPr lang="ja-JP" altLang="ja-JP" sz="900" dirty="0">
              <a:solidFill>
                <a:srgbClr val="FF0000"/>
              </a:solidFill>
            </a:endParaRPr>
          </a:p>
          <a:p>
            <a:pPr marL="361950" indent="-361950"/>
            <a:endParaRPr lang="en-US" altLang="ja-JP" sz="900" dirty="0">
              <a:latin typeface="+mn-ea"/>
            </a:endParaRPr>
          </a:p>
          <a:p>
            <a:pPr marL="361950" indent="-361950"/>
            <a:endParaRPr kumimoji="1" lang="ja-JP" altLang="en-US" sz="900" dirty="0"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238570" y="4288334"/>
            <a:ext cx="4892967" cy="1169551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984250" indent="-984250">
              <a:spcBef>
                <a:spcPts val="300"/>
              </a:spcBef>
            </a:pPr>
            <a:r>
              <a:rPr kumimoji="1" lang="ja-JP" altLang="en-US" sz="1000" dirty="0" smtClean="0">
                <a:latin typeface="+mn-ea"/>
              </a:rPr>
              <a:t>（</a:t>
            </a:r>
            <a:r>
              <a:rPr kumimoji="1" lang="en-US" altLang="ja-JP" sz="1000" dirty="0" smtClean="0">
                <a:latin typeface="+mn-ea"/>
              </a:rPr>
              <a:t>※</a:t>
            </a:r>
            <a:r>
              <a:rPr kumimoji="1" lang="ja-JP" altLang="en-US" sz="1000" dirty="0" smtClean="0">
                <a:latin typeface="+mn-ea"/>
              </a:rPr>
              <a:t>４）大企業はシフト制労働者等のみ対象。</a:t>
            </a:r>
            <a:endParaRPr kumimoji="1" lang="en-US" altLang="ja-JP" sz="1000" dirty="0" smtClean="0">
              <a:latin typeface="+mn-ea"/>
            </a:endParaRPr>
          </a:p>
          <a:p>
            <a:pPr marL="360363" indent="-360363"/>
            <a:r>
              <a:rPr kumimoji="1" lang="ja-JP" altLang="en-US" sz="1000" dirty="0" smtClean="0">
                <a:latin typeface="+mn-ea"/>
              </a:rPr>
              <a:t>（</a:t>
            </a:r>
            <a:r>
              <a:rPr kumimoji="1" lang="en-US" altLang="ja-JP" sz="1000" dirty="0" smtClean="0">
                <a:latin typeface="+mn-ea"/>
              </a:rPr>
              <a:t>※</a:t>
            </a:r>
            <a:r>
              <a:rPr kumimoji="1" lang="ja-JP" altLang="en-US" sz="1000" dirty="0" smtClean="0">
                <a:latin typeface="+mn-ea"/>
              </a:rPr>
              <a:t>５）休業支援金の地域特例の対象は、基本的に雇用調整助成金と同じ（左記</a:t>
            </a:r>
            <a:r>
              <a:rPr kumimoji="1" lang="en-US" altLang="ja-JP" sz="1000" dirty="0" smtClean="0">
                <a:latin typeface="+mn-ea"/>
              </a:rPr>
              <a:t>※</a:t>
            </a:r>
            <a:r>
              <a:rPr kumimoji="1" lang="ja-JP" altLang="en-US" sz="1000" dirty="0" smtClean="0">
                <a:latin typeface="+mn-ea"/>
              </a:rPr>
              <a:t>１）。</a:t>
            </a:r>
            <a:endParaRPr kumimoji="1" lang="en-US" altLang="ja-JP" sz="1000" dirty="0" smtClean="0">
              <a:latin typeface="+mn-ea"/>
            </a:endParaRPr>
          </a:p>
          <a:p>
            <a:pPr marL="360363" indent="-360363"/>
            <a:r>
              <a:rPr kumimoji="1" lang="ja-JP" altLang="en-US" sz="1000" dirty="0" smtClean="0">
                <a:latin typeface="+mn-ea"/>
              </a:rPr>
              <a:t>　　　　なお、上限額については月単位での適用とする。</a:t>
            </a:r>
            <a:endParaRPr kumimoji="1" lang="en-US" altLang="ja-JP" sz="1000" dirty="0" smtClean="0">
              <a:latin typeface="+mn-ea"/>
            </a:endParaRPr>
          </a:p>
          <a:p>
            <a:pPr marL="534988" indent="-534988"/>
            <a:r>
              <a:rPr kumimoji="1" lang="ja-JP" altLang="en-US" sz="1000" dirty="0" smtClean="0">
                <a:latin typeface="+mn-ea"/>
              </a:rPr>
              <a:t>　　　　（例：５月</a:t>
            </a:r>
            <a:r>
              <a:rPr kumimoji="1" lang="en-US" altLang="ja-JP" sz="1000" dirty="0" smtClean="0">
                <a:latin typeface="+mn-ea"/>
              </a:rPr>
              <a:t>10</a:t>
            </a:r>
            <a:r>
              <a:rPr kumimoji="1" lang="ja-JP" altLang="en-US" sz="1000" dirty="0" smtClean="0">
                <a:latin typeface="+mn-ea"/>
              </a:rPr>
              <a:t>日から５月</a:t>
            </a:r>
            <a:r>
              <a:rPr kumimoji="1" lang="en-US" altLang="ja-JP" sz="1000" dirty="0" smtClean="0">
                <a:latin typeface="+mn-ea"/>
              </a:rPr>
              <a:t>24</a:t>
            </a:r>
            <a:r>
              <a:rPr kumimoji="1" lang="ja-JP" altLang="en-US" sz="1000" dirty="0" smtClean="0">
                <a:latin typeface="+mn-ea"/>
              </a:rPr>
              <a:t>日までまん延防止等重点措置</a:t>
            </a:r>
            <a:endParaRPr kumimoji="1" lang="en-US" altLang="ja-JP" sz="1000" dirty="0" smtClean="0">
              <a:latin typeface="+mn-ea"/>
            </a:endParaRPr>
          </a:p>
          <a:p>
            <a:pPr marL="534988" indent="-534988"/>
            <a:r>
              <a:rPr kumimoji="1" lang="ja-JP" altLang="en-US" sz="1000" dirty="0" smtClean="0">
                <a:latin typeface="+mn-ea"/>
              </a:rPr>
              <a:t>　　　　　　　→５月１日から６月</a:t>
            </a:r>
            <a:r>
              <a:rPr kumimoji="1" lang="en-US" altLang="ja-JP" sz="1000" dirty="0" smtClean="0">
                <a:latin typeface="+mn-ea"/>
              </a:rPr>
              <a:t>30</a:t>
            </a:r>
            <a:r>
              <a:rPr kumimoji="1" lang="ja-JP" altLang="en-US" sz="1000" dirty="0" smtClean="0">
                <a:latin typeface="+mn-ea"/>
              </a:rPr>
              <a:t>日（解除月の翌月末）までの休業が地域特例の対象）</a:t>
            </a:r>
            <a:endParaRPr kumimoji="1" lang="en-US" altLang="ja-JP" sz="1000" dirty="0" smtClean="0">
              <a:latin typeface="+mn-ea"/>
            </a:endParaRPr>
          </a:p>
          <a:p>
            <a:pPr marL="534988" indent="-534988"/>
            <a:endParaRPr kumimoji="1" lang="en-US" altLang="ja-JP" sz="1000" dirty="0" smtClean="0">
              <a:latin typeface="+mn-ea"/>
            </a:endParaRPr>
          </a:p>
          <a:p>
            <a:pPr marL="534988" indent="-534988"/>
            <a:endParaRPr kumimoji="1" lang="en-US" altLang="ja-JP" sz="1000" dirty="0" smtClean="0">
              <a:latin typeface="+mn-ea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424729"/>
              </p:ext>
            </p:extLst>
          </p:nvPr>
        </p:nvGraphicFramePr>
        <p:xfrm>
          <a:off x="114525" y="950642"/>
          <a:ext cx="4856486" cy="3164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486">
                  <a:extLst>
                    <a:ext uri="{9D8B030D-6E8A-4147-A177-3AD203B41FA5}">
                      <a16:colId xmlns:a16="http://schemas.microsoft.com/office/drawing/2014/main" val="1148311147"/>
                    </a:ext>
                  </a:extLst>
                </a:gridCol>
                <a:gridCol w="1467515">
                  <a:extLst>
                    <a:ext uri="{9D8B030D-6E8A-4147-A177-3AD203B41FA5}">
                      <a16:colId xmlns:a16="http://schemas.microsoft.com/office/drawing/2014/main" val="3515438237"/>
                    </a:ext>
                  </a:extLst>
                </a:gridCol>
                <a:gridCol w="1334130">
                  <a:extLst>
                    <a:ext uri="{9D8B030D-6E8A-4147-A177-3AD203B41FA5}">
                      <a16:colId xmlns:a16="http://schemas.microsoft.com/office/drawing/2014/main" val="483615722"/>
                    </a:ext>
                  </a:extLst>
                </a:gridCol>
                <a:gridCol w="1706355">
                  <a:extLst>
                    <a:ext uri="{9D8B030D-6E8A-4147-A177-3AD203B41FA5}">
                      <a16:colId xmlns:a16="http://schemas.microsoft.com/office/drawing/2014/main" val="2298954957"/>
                    </a:ext>
                  </a:extLst>
                </a:gridCol>
              </a:tblGrid>
              <a:tr h="355020"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6012" marR="96012" marT="48006" marB="4800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spc="-60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～４月末</a:t>
                      </a:r>
                      <a:endParaRPr lang="en-US" altLang="ja-JP" sz="1050" spc="-60" baseline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6012" marR="96012" marT="48006" marB="480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５月・６月・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７月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6012" marR="96012" marT="48006" marB="48006" anchor="ctr"/>
                </a:tc>
                <a:extLst>
                  <a:ext uri="{0D108BD9-81ED-4DB2-BD59-A6C34878D82A}">
                    <a16:rowId xmlns:a16="http://schemas.microsoft.com/office/drawing/2014/main" val="3704645176"/>
                  </a:ext>
                </a:extLst>
              </a:tr>
              <a:tr h="751759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中小企業</a:t>
                      </a:r>
                    </a:p>
                  </a:txBody>
                  <a:tcPr marL="96012" marR="96012" marT="48006" marB="4800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原則的な措置</a:t>
                      </a:r>
                      <a:endParaRPr kumimoji="1" lang="en-US" altLang="ja-JP" sz="1050" spc="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4/5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10/10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15,000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4/5</a:t>
                      </a:r>
                      <a:r>
                        <a:rPr kumimoji="1" lang="ja-JP" altLang="en-US" sz="105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05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9/10</a:t>
                      </a:r>
                      <a:r>
                        <a:rPr kumimoji="1" lang="ja-JP" altLang="en-US" sz="105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  </a:t>
                      </a:r>
                      <a:endParaRPr kumimoji="1" lang="en-US" altLang="ja-JP" sz="1050" u="non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05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05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13,500</a:t>
                      </a:r>
                      <a:r>
                        <a:rPr kumimoji="1" lang="ja-JP" altLang="en-US" sz="105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</a:p>
                  </a:txBody>
                  <a:tcPr marL="96012" marR="96012" marT="48006" marB="480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52747"/>
                  </a:ext>
                </a:extLst>
              </a:tr>
              <a:tr h="6690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地域特例（</a:t>
                      </a:r>
                      <a:r>
                        <a:rPr kumimoji="1" lang="en-US" altLang="ja-JP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１）</a:t>
                      </a:r>
                      <a:endParaRPr kumimoji="1" lang="en-US" altLang="ja-JP" sz="1050" spc="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業況特例（</a:t>
                      </a:r>
                      <a:r>
                        <a:rPr kumimoji="1" lang="en-US" altLang="ja-JP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※</a:t>
                      </a: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２）</a:t>
                      </a:r>
                      <a:endParaRPr kumimoji="1" lang="en-US" altLang="ja-JP" sz="1050" spc="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6012" marR="96012" marT="48006" marB="4800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－</a:t>
                      </a:r>
                    </a:p>
                  </a:txBody>
                  <a:tcPr marL="96012" marR="96012" marT="48006" marB="4800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4/5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10/10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  <a:endParaRPr kumimoji="1" lang="en-US" altLang="ja-JP" sz="105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15,000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01086"/>
                  </a:ext>
                </a:extLst>
              </a:tr>
              <a:tr h="68569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大企業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原則的な措置</a:t>
                      </a:r>
                      <a:endParaRPr kumimoji="1" lang="en-US" altLang="ja-JP" sz="1050" b="0" spc="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2/3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3/4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    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15,000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</a:p>
                  </a:txBody>
                  <a:tcPr marL="96012" marR="96012" marT="48006" marB="480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2/3</a:t>
                      </a: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3/4</a:t>
                      </a: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    </a:t>
                      </a:r>
                      <a:endParaRPr kumimoji="1" lang="en-US" altLang="ja-JP" sz="1050" b="0" u="non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05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13,500</a:t>
                      </a:r>
                      <a:r>
                        <a:rPr kumimoji="1" lang="ja-JP" altLang="en-US" sz="105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</a:p>
                  </a:txBody>
                  <a:tcPr marL="96012" marR="96012" marT="48006" marB="4800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959974"/>
                  </a:ext>
                </a:extLst>
              </a:tr>
              <a:tr h="7025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b="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地域特例（</a:t>
                      </a:r>
                      <a:r>
                        <a:rPr kumimoji="1" lang="en-US" altLang="ja-JP" sz="1050" b="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kumimoji="1" lang="ja-JP" altLang="en-US" sz="1050" b="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１）</a:t>
                      </a:r>
                      <a:endParaRPr kumimoji="1" lang="en-US" altLang="ja-JP" sz="1050" b="0" spc="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業況特例（</a:t>
                      </a:r>
                      <a:r>
                        <a:rPr kumimoji="1" lang="en-US" altLang="ja-JP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※</a:t>
                      </a: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２）</a:t>
                      </a:r>
                      <a:endParaRPr kumimoji="1" lang="en-US" altLang="ja-JP" sz="1050" spc="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6012" marR="96012" marT="48006" marB="480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050" b="0" spc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4/5</a:t>
                      </a:r>
                      <a:r>
                        <a:rPr kumimoji="1" lang="ja-JP" altLang="en-US" sz="1050" b="0" spc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050" b="0" spc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10/10</a:t>
                      </a:r>
                      <a:r>
                        <a:rPr kumimoji="1" lang="ja-JP" altLang="en-US" sz="1050" b="0" spc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</a:t>
                      </a:r>
                      <a:endParaRPr kumimoji="1" lang="en-US" altLang="ja-JP" sz="1050" b="0" spc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b="0" spc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050" b="0" spc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15,000</a:t>
                      </a:r>
                      <a:r>
                        <a:rPr kumimoji="1" lang="ja-JP" altLang="en-US" sz="1050" b="0" spc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</a:p>
                  </a:txBody>
                  <a:tcPr marL="96012" marR="96012" marT="48006" marB="480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4/5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10/10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   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15,000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en-US" altLang="ja-JP" sz="1050" b="0" spc="-13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/>
                </a:tc>
                <a:extLst>
                  <a:ext uri="{0D108BD9-81ED-4DB2-BD59-A6C34878D82A}">
                    <a16:rowId xmlns:a16="http://schemas.microsoft.com/office/drawing/2014/main" val="2553842378"/>
                  </a:ext>
                </a:extLst>
              </a:tr>
            </a:tbl>
          </a:graphicData>
        </a:graphic>
      </p:graphicFrame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464391"/>
              </p:ext>
            </p:extLst>
          </p:nvPr>
        </p:nvGraphicFramePr>
        <p:xfrm>
          <a:off x="5080627" y="950641"/>
          <a:ext cx="4728392" cy="316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13">
                  <a:extLst>
                    <a:ext uri="{9D8B030D-6E8A-4147-A177-3AD203B41FA5}">
                      <a16:colId xmlns:a16="http://schemas.microsoft.com/office/drawing/2014/main" val="1067522774"/>
                    </a:ext>
                  </a:extLst>
                </a:gridCol>
                <a:gridCol w="1478001">
                  <a:extLst>
                    <a:ext uri="{9D8B030D-6E8A-4147-A177-3AD203B41FA5}">
                      <a16:colId xmlns:a16="http://schemas.microsoft.com/office/drawing/2014/main" val="3515438237"/>
                    </a:ext>
                  </a:extLst>
                </a:gridCol>
                <a:gridCol w="1225826">
                  <a:extLst>
                    <a:ext uri="{9D8B030D-6E8A-4147-A177-3AD203B41FA5}">
                      <a16:colId xmlns:a16="http://schemas.microsoft.com/office/drawing/2014/main" val="483615722"/>
                    </a:ext>
                  </a:extLst>
                </a:gridCol>
                <a:gridCol w="1676452">
                  <a:extLst>
                    <a:ext uri="{9D8B030D-6E8A-4147-A177-3AD203B41FA5}">
                      <a16:colId xmlns:a16="http://schemas.microsoft.com/office/drawing/2014/main" val="1824436735"/>
                    </a:ext>
                  </a:extLst>
                </a:gridCol>
              </a:tblGrid>
              <a:tr h="362209">
                <a:tc gridSpan="2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96012" marR="96012" marT="48006" marB="48006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～４月末</a:t>
                      </a:r>
                      <a:endParaRPr lang="en-US" altLang="ja-JP" sz="105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6012" marR="96012" marT="48006" marB="480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５月・６月・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７月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6012" marR="96012" marT="48006" marB="48006" anchor="ctr"/>
                </a:tc>
                <a:extLst>
                  <a:ext uri="{0D108BD9-81ED-4DB2-BD59-A6C34878D82A}">
                    <a16:rowId xmlns:a16="http://schemas.microsoft.com/office/drawing/2014/main" val="3704645176"/>
                  </a:ext>
                </a:extLst>
              </a:tr>
              <a:tr h="7362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中小企業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原則的な措置</a:t>
                      </a:r>
                      <a:endParaRPr kumimoji="1" lang="en-US" altLang="ja-JP" sz="1050" spc="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８割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11,000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８割</a:t>
                      </a:r>
                      <a:endParaRPr kumimoji="1" lang="en-US" altLang="ja-JP" sz="1050" b="0" u="non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9,900</a:t>
                      </a: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</a:p>
                  </a:txBody>
                  <a:tcPr marL="96012" marR="96012" marT="48006" marB="4800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52747"/>
                  </a:ext>
                </a:extLst>
              </a:tr>
              <a:tr h="701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地域特例（</a:t>
                      </a:r>
                      <a:r>
                        <a:rPr kumimoji="1" lang="en-US" altLang="ja-JP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５）</a:t>
                      </a:r>
                    </a:p>
                  </a:txBody>
                  <a:tcPr marL="96012" marR="96012" marT="48006" marB="4800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－</a:t>
                      </a:r>
                    </a:p>
                  </a:txBody>
                  <a:tcPr marL="96012" marR="96012" marT="48006" marB="4800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８割</a:t>
                      </a:r>
                      <a:endParaRPr kumimoji="1" lang="en-US" altLang="ja-JP" sz="1050" b="0" u="non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11,000</a:t>
                      </a: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en-US" altLang="ja-JP" sz="1050" b="0" u="non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01086"/>
                  </a:ext>
                </a:extLst>
              </a:tr>
              <a:tr h="61186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大企業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　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４）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vert="eaVert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原則的な措置</a:t>
                      </a:r>
                      <a:endParaRPr kumimoji="1" lang="en-US" altLang="ja-JP" sz="1050" b="0" spc="0" baseline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８割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11,000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</a:p>
                  </a:txBody>
                  <a:tcPr marL="96012" marR="96012" marT="48006" marB="4800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８割</a:t>
                      </a:r>
                      <a:endParaRPr kumimoji="1" lang="en-US" altLang="ja-JP" sz="1050" b="0" u="non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9,900</a:t>
                      </a: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円</a:t>
                      </a:r>
                    </a:p>
                  </a:txBody>
                  <a:tcPr marL="96012" marR="96012" marT="48006" marB="4800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959974"/>
                  </a:ext>
                </a:extLst>
              </a:tr>
              <a:tr h="7523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地域特例（</a:t>
                      </a:r>
                      <a:r>
                        <a:rPr kumimoji="1" lang="en-US" altLang="ja-JP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※</a:t>
                      </a:r>
                      <a:r>
                        <a:rPr kumimoji="1" lang="ja-JP" altLang="en-US" sz="1050" spc="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５）</a:t>
                      </a:r>
                    </a:p>
                  </a:txBody>
                  <a:tcPr marL="96012" marR="96012" marT="48006" marB="4800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－</a:t>
                      </a:r>
                    </a:p>
                  </a:txBody>
                  <a:tcPr marL="96012" marR="96012" marT="48006" marB="480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８割</a:t>
                      </a:r>
                      <a:endParaRPr kumimoji="1" lang="en-US" altLang="ja-JP" sz="1050" b="0" u="non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11,000</a:t>
                      </a:r>
                      <a:r>
                        <a:rPr kumimoji="1" lang="ja-JP" altLang="en-US" sz="1050" b="0" u="none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</a:t>
                      </a:r>
                      <a:endParaRPr kumimoji="1" lang="en-US" altLang="ja-JP" sz="1050" b="0" u="none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6012" marR="96012" marT="48006" marB="48006" anchor="ctr"/>
                </a:tc>
                <a:extLst>
                  <a:ext uri="{0D108BD9-81ED-4DB2-BD59-A6C34878D82A}">
                    <a16:rowId xmlns:a16="http://schemas.microsoft.com/office/drawing/2014/main" val="2553842378"/>
                  </a:ext>
                </a:extLst>
              </a:tr>
            </a:tbl>
          </a:graphicData>
        </a:graphic>
      </p:graphicFrame>
      <p:sp>
        <p:nvSpPr>
          <p:cNvPr id="44" name="正方形/長方形 43"/>
          <p:cNvSpPr/>
          <p:nvPr/>
        </p:nvSpPr>
        <p:spPr>
          <a:xfrm>
            <a:off x="1924228" y="615691"/>
            <a:ext cx="3156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lvl="0" indent="-534988">
              <a:spcBef>
                <a:spcPts val="300"/>
              </a:spcBef>
              <a:defRPr/>
            </a:pPr>
            <a:r>
              <a:rPr kumimoji="1" lang="ja-JP" altLang="en-US" sz="1050" dirty="0" smtClean="0"/>
              <a:t>（括弧</a:t>
            </a:r>
            <a:r>
              <a:rPr kumimoji="1" lang="ja-JP" altLang="en-US" sz="1050" dirty="0"/>
              <a:t>書きの助成率は解雇等を行わない</a:t>
            </a:r>
            <a:r>
              <a:rPr kumimoji="1" lang="ja-JP" altLang="en-US" sz="1050" dirty="0" smtClean="0"/>
              <a:t>場合）（</a:t>
            </a:r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３）</a:t>
            </a:r>
            <a:endParaRPr kumimoji="1" lang="en-US" altLang="ja-JP" sz="105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258252" y="0"/>
            <a:ext cx="6463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251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4956</TotalTime>
  <Words>553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山田耕太朗</dc:creator>
  <cp:lastModifiedBy>矢野芳子</cp:lastModifiedBy>
  <cp:revision>327</cp:revision>
  <cp:lastPrinted>2021-05-28T01:09:43Z</cp:lastPrinted>
  <dcterms:created xsi:type="dcterms:W3CDTF">2021-01-20T00:54:51Z</dcterms:created>
  <dcterms:modified xsi:type="dcterms:W3CDTF">2021-05-28T01:09:48Z</dcterms:modified>
</cp:coreProperties>
</file>